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1" r:id="rId2"/>
    <p:sldId id="259" r:id="rId3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364" userDrawn="1">
          <p15:clr>
            <a:srgbClr val="A4A3A4"/>
          </p15:clr>
        </p15:guide>
        <p15:guide id="3" pos="52" userDrawn="1">
          <p15:clr>
            <a:srgbClr val="A4A3A4"/>
          </p15:clr>
        </p15:guide>
        <p15:guide id="4" pos="7559" userDrawn="1">
          <p15:clr>
            <a:srgbClr val="A4A3A4"/>
          </p15:clr>
        </p15:guide>
        <p15:guide id="5" orient="horz" pos="164" userDrawn="1">
          <p15:clr>
            <a:srgbClr val="A4A3A4"/>
          </p15:clr>
        </p15:guide>
        <p15:guide id="6" orient="horz" pos="3552" userDrawn="1">
          <p15:clr>
            <a:srgbClr val="A4A3A4"/>
          </p15:clr>
        </p15:guide>
        <p15:guide id="7" pos="98" userDrawn="1">
          <p15:clr>
            <a:srgbClr val="A4A3A4"/>
          </p15:clr>
        </p15:guide>
        <p15:guide id="8" pos="189" userDrawn="1">
          <p15:clr>
            <a:srgbClr val="A4A3A4"/>
          </p15:clr>
        </p15:guide>
        <p15:guide id="9" pos="6698" userDrawn="1">
          <p15:clr>
            <a:srgbClr val="A4A3A4"/>
          </p15:clr>
        </p15:guide>
        <p15:guide id="10" pos="4861" userDrawn="1">
          <p15:clr>
            <a:srgbClr val="A4A3A4"/>
          </p15:clr>
        </p15:guide>
        <p15:guide id="11" orient="horz" pos="618" userDrawn="1">
          <p15:clr>
            <a:srgbClr val="A4A3A4"/>
          </p15:clr>
        </p15:guide>
        <p15:guide id="12" orient="horz" pos="2908" userDrawn="1">
          <p15:clr>
            <a:srgbClr val="A4A3A4"/>
          </p15:clr>
        </p15:guide>
        <p15:guide id="13" orient="horz" pos="3045" userDrawn="1">
          <p15:clr>
            <a:srgbClr val="A4A3A4"/>
          </p15:clr>
        </p15:guide>
        <p15:guide id="14" pos="869" userDrawn="1">
          <p15:clr>
            <a:srgbClr val="A4A3A4"/>
          </p15:clr>
        </p15:guide>
        <p15:guide id="15" pos="914" userDrawn="1">
          <p15:clr>
            <a:srgbClr val="A4A3A4"/>
          </p15:clr>
        </p15:guide>
        <p15:guide id="16" pos="3940" userDrawn="1">
          <p15:clr>
            <a:srgbClr val="A4A3A4"/>
          </p15:clr>
        </p15:guide>
        <p15:guide id="17" pos="40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0000"/>
    <a:srgbClr val="33CC33"/>
    <a:srgbClr val="FD9BDC"/>
    <a:srgbClr val="FF0066"/>
    <a:srgbClr val="3333CC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>
        <p:scale>
          <a:sx n="110" d="100"/>
          <a:sy n="110" d="100"/>
        </p:scale>
        <p:origin x="-350" y="-576"/>
      </p:cViewPr>
      <p:guideLst>
        <p:guide orient="horz" pos="2183"/>
        <p:guide pos="3364"/>
        <p:guide pos="52"/>
        <p:guide pos="7559"/>
        <p:guide orient="horz" pos="164"/>
        <p:guide orient="horz" pos="3552"/>
        <p:guide pos="98"/>
        <p:guide pos="189"/>
        <p:guide pos="6698"/>
        <p:guide pos="4861"/>
        <p:guide orient="horz" pos="618"/>
        <p:guide orient="horz" pos="2908"/>
        <p:guide orient="horz" pos="3045"/>
        <p:guide pos="869"/>
        <p:guide pos="914"/>
        <p:guide pos="3940"/>
        <p:guide pos="40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9A7A0C-A770-46D9-ABE3-A25BDBDB25DD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DFAD0E-9F8C-4EBD-8743-CBD36C6915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09840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33E9993-F8E0-4094-A995-02A3EC3D26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FBB899C-E0FE-417E-9D30-70B8F55094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6F734C6-C2A1-4C70-8226-0BB198EF2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079AE-DCAE-4B6E-90FC-DE3136193C2D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B4FC03B-2C7F-4B27-BF2E-28FF18F92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950E5F8-0A30-41D2-A67F-FDBB1A903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9AB6B-0682-40BA-AC52-A06E0C019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2869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1DA915-CD6D-49FB-A38C-CC4385C82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855608D-1EC9-440A-B584-FE85AE407C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02374C-485D-4006-9F6F-1F608B518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079AE-DCAE-4B6E-90FC-DE3136193C2D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6243F07-4059-414A-A2ED-E9EAFE59A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7DF62A7-69B6-4968-9DDB-A49D79D90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9AB6B-0682-40BA-AC52-A06E0C019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9218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B2CB471-1ECC-4FA2-9616-E419843810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6926AF1-1E8B-49A2-9244-EF5AE556F1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C19078D-777F-4491-9449-A6858E745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079AE-DCAE-4B6E-90FC-DE3136193C2D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EE8A9ED-846A-40B8-B43F-9E5FED3E7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43AC7CE-859B-4612-8952-9E307F61E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9AB6B-0682-40BA-AC52-A06E0C019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863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3919E4-74E8-49AC-BE87-DFC26D72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54F1D16-BA4A-45DC-BDE2-7472D927E1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D8EB670-0813-48C7-97D5-98A32E0EB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079AE-DCAE-4B6E-90FC-DE3136193C2D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F2D2561-B570-4B75-9DB2-5563DF82A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7D01FB-344E-40E0-8609-591820B7F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9AB6B-0682-40BA-AC52-A06E0C019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2512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0CA55DF-CEB6-49D8-A125-CAE20DF98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BEF656D-BA71-41A7-9BD3-ACFAC7B100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5356B56-A614-4191-95C6-DD8AD20A5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079AE-DCAE-4B6E-90FC-DE3136193C2D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FE40BFF-5F38-4A46-9CF9-F918DFDBD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33E18F6-3EC5-4DAC-B0FC-A8CAB766F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9AB6B-0682-40BA-AC52-A06E0C019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4889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05F5397-19F8-4C15-B87F-B2C742684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8B178E1-6EE4-4B10-B28B-AE5145725A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75A99A1-30FB-4F26-9879-F13818EC43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50946A0-BBD8-4AF4-89AC-00B1EBFAD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079AE-DCAE-4B6E-90FC-DE3136193C2D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7135E93-9D4A-4CAF-88E1-CB847F828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6E9326C-7369-42B5-A3D8-35D42B764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9AB6B-0682-40BA-AC52-A06E0C019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7645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8053021-C367-4B53-AAD0-1D5D28C1D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CE8306C-A8C3-4DD3-A058-17C27A2A8A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A7A15D3-A697-4C9C-A704-940CBFF27B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8D46E86-EF6D-44DB-97ED-4206B653B0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48AD63A-B508-4444-A8B4-204C72EF83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7A0A4F5-807D-49D8-ABE2-D00273C61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079AE-DCAE-4B6E-90FC-DE3136193C2D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84C1D22-A38F-4BBB-85D9-8849C69F7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C4C9C65-4B74-4D0E-9BEF-1E18E488C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9AB6B-0682-40BA-AC52-A06E0C019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5070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9959295-7D2A-4A0A-BA43-E95E0D63D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8D3A473-6841-42BA-87E5-9DFE58B9E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079AE-DCAE-4B6E-90FC-DE3136193C2D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81520EB-4DFC-4DFC-BE5B-50D4F168F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9C5F036-4CEF-4554-A746-E77ABD8E3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9AB6B-0682-40BA-AC52-A06E0C019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3638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59E8751-880A-4EB6-B18B-42E0403B2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079AE-DCAE-4B6E-90FC-DE3136193C2D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4D8AEC9-33B0-4D04-8702-1E4126216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F7D0F72-2A04-485F-A96F-0FD5E7621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9AB6B-0682-40BA-AC52-A06E0C019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8010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06BACB8-4EA6-44E3-8D6C-327E5D775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57CFDE1-1414-47BF-AD73-B7C9BADDBE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4E3ECF9-A9FC-45FF-A0DE-BDAB897914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A06EE0F-FEE8-4901-A351-82A944488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079AE-DCAE-4B6E-90FC-DE3136193C2D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E52201F-AD26-4904-B5C6-1DA7DDC99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6916ECD-ADCF-4E1D-8658-613C9059C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9AB6B-0682-40BA-AC52-A06E0C019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4740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D7E2331-4D2E-4605-90C3-8CBEB6076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B9D7384-95C2-4074-826A-39643E59C0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5C2323E-9781-4AD0-B851-1138A2380C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551A46F-05D9-4696-8B7B-32C5D2553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079AE-DCAE-4B6E-90FC-DE3136193C2D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66C43AC-2FFF-4B1F-8444-EE1A8AF62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2FF26B6-B9B3-4485-A87D-BAA8874BA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9AB6B-0682-40BA-AC52-A06E0C019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1986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BD1ABD1-BFBF-4470-9683-FF790B12C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12442A5-8AFD-4F7D-B218-592B7E5247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F50035F-CD67-45BF-84C8-875B7E346F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0079AE-DCAE-4B6E-90FC-DE3136193C2D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C02C64A-0437-4E90-B795-212C48D04C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C8BD682-89BB-4A63-92AA-5EB6D22DA6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9AB6B-0682-40BA-AC52-A06E0C019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2236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FE3F8FB-A6DA-AB19-3229-4211C1CE06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cxnSp>
        <p:nvCxnSpPr>
          <p:cNvPr id="5" name="直線矢印コネクタ 4">
            <a:extLst>
              <a:ext uri="{FF2B5EF4-FFF2-40B4-BE49-F238E27FC236}">
                <a16:creationId xmlns:a16="http://schemas.microsoft.com/office/drawing/2014/main" id="{10F7A047-0F46-2D00-E9C6-8A8178092779}"/>
              </a:ext>
            </a:extLst>
          </p:cNvPr>
          <p:cNvCxnSpPr>
            <a:cxnSpLocks/>
          </p:cNvCxnSpPr>
          <p:nvPr/>
        </p:nvCxnSpPr>
        <p:spPr>
          <a:xfrm>
            <a:off x="1494302" y="5287967"/>
            <a:ext cx="4918075" cy="0"/>
          </a:xfrm>
          <a:prstGeom prst="straightConnector1">
            <a:avLst/>
          </a:prstGeom>
          <a:ln w="38100">
            <a:solidFill>
              <a:srgbClr val="00206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9AFB125-E908-C391-E2AC-80D0FD4F2AF1}"/>
              </a:ext>
            </a:extLst>
          </p:cNvPr>
          <p:cNvSpPr/>
          <p:nvPr/>
        </p:nvSpPr>
        <p:spPr>
          <a:xfrm>
            <a:off x="118782" y="995082"/>
            <a:ext cx="9085262" cy="5305333"/>
          </a:xfrm>
          <a:prstGeom prst="rect">
            <a:avLst/>
          </a:prstGeom>
          <a:solidFill>
            <a:srgbClr val="FFFFCC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>
            <a:defPPr>
              <a:defRPr lang="ja-JP"/>
            </a:defPPr>
            <a:lvl1pPr marL="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7" name="直線矢印コネクタ 6">
            <a:extLst>
              <a:ext uri="{FF2B5EF4-FFF2-40B4-BE49-F238E27FC236}">
                <a16:creationId xmlns:a16="http://schemas.microsoft.com/office/drawing/2014/main" id="{3F045F40-1626-6FB3-4606-191FC1526B8D}"/>
              </a:ext>
            </a:extLst>
          </p:cNvPr>
          <p:cNvCxnSpPr>
            <a:cxnSpLocks/>
          </p:cNvCxnSpPr>
          <p:nvPr/>
        </p:nvCxnSpPr>
        <p:spPr>
          <a:xfrm>
            <a:off x="5752163" y="6595323"/>
            <a:ext cx="468000" cy="0"/>
          </a:xfrm>
          <a:prstGeom prst="straightConnector1">
            <a:avLst/>
          </a:prstGeom>
          <a:ln w="38100">
            <a:solidFill>
              <a:srgbClr val="002060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矢印コネクタ 7">
            <a:extLst>
              <a:ext uri="{FF2B5EF4-FFF2-40B4-BE49-F238E27FC236}">
                <a16:creationId xmlns:a16="http://schemas.microsoft.com/office/drawing/2014/main" id="{E8D4723B-A03C-3A16-B4D8-5CAB65801522}"/>
              </a:ext>
            </a:extLst>
          </p:cNvPr>
          <p:cNvCxnSpPr>
            <a:cxnSpLocks/>
          </p:cNvCxnSpPr>
          <p:nvPr/>
        </p:nvCxnSpPr>
        <p:spPr>
          <a:xfrm>
            <a:off x="8299170" y="6089654"/>
            <a:ext cx="792162" cy="0"/>
          </a:xfrm>
          <a:prstGeom prst="straightConnector1">
            <a:avLst/>
          </a:prstGeom>
          <a:ln w="19050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9" name="直線矢印コネクタ 8">
            <a:extLst>
              <a:ext uri="{FF2B5EF4-FFF2-40B4-BE49-F238E27FC236}">
                <a16:creationId xmlns:a16="http://schemas.microsoft.com/office/drawing/2014/main" id="{791F4F01-F3E5-F972-67C7-ABA2D57DE4D5}"/>
              </a:ext>
            </a:extLst>
          </p:cNvPr>
          <p:cNvCxnSpPr>
            <a:cxnSpLocks/>
          </p:cNvCxnSpPr>
          <p:nvPr/>
        </p:nvCxnSpPr>
        <p:spPr>
          <a:xfrm>
            <a:off x="7662582" y="5201492"/>
            <a:ext cx="0" cy="639762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矢印コネクタ 9">
            <a:extLst>
              <a:ext uri="{FF2B5EF4-FFF2-40B4-BE49-F238E27FC236}">
                <a16:creationId xmlns:a16="http://schemas.microsoft.com/office/drawing/2014/main" id="{5C4DBAEA-855D-739C-FC86-2D53BE54E97A}"/>
              </a:ext>
            </a:extLst>
          </p:cNvPr>
          <p:cNvCxnSpPr>
            <a:cxnSpLocks/>
          </p:cNvCxnSpPr>
          <p:nvPr/>
        </p:nvCxnSpPr>
        <p:spPr>
          <a:xfrm flipH="1" flipV="1">
            <a:off x="6202082" y="3453471"/>
            <a:ext cx="14287" cy="3132000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6CF4954-D58F-7953-53F5-44DA2AC9AF6E}"/>
              </a:ext>
            </a:extLst>
          </p:cNvPr>
          <p:cNvSpPr/>
          <p:nvPr/>
        </p:nvSpPr>
        <p:spPr>
          <a:xfrm>
            <a:off x="312457" y="1403354"/>
            <a:ext cx="1080000" cy="373063"/>
          </a:xfrm>
          <a:prstGeom prst="rect">
            <a:avLst/>
          </a:prstGeom>
          <a:gradFill flip="none" rotWithShape="1">
            <a:gsLst>
              <a:gs pos="0">
                <a:srgbClr val="FFCCCC">
                  <a:shade val="30000"/>
                  <a:satMod val="115000"/>
                </a:srgbClr>
              </a:gs>
              <a:gs pos="50000">
                <a:srgbClr val="FFCCCC">
                  <a:shade val="67500"/>
                  <a:satMod val="115000"/>
                </a:srgbClr>
              </a:gs>
              <a:gs pos="100000">
                <a:srgbClr val="FFCCCC">
                  <a:shade val="100000"/>
                  <a:satMod val="115000"/>
                </a:srgbClr>
              </a:gs>
            </a:gsLst>
            <a:lin ang="18900000" scaled="1"/>
            <a:tileRect/>
          </a:gradFill>
          <a:ln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>
            <a:defPPr>
              <a:defRPr lang="ja-JP"/>
            </a:defPPr>
            <a:lvl1pPr marL="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4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産業廃棄物　</a:t>
            </a:r>
            <a:endParaRPr kumimoji="1" lang="ja-JP" altLang="en-US" sz="14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1601DE9-79ED-440F-E957-82AACCAC377B}"/>
              </a:ext>
            </a:extLst>
          </p:cNvPr>
          <p:cNvSpPr/>
          <p:nvPr/>
        </p:nvSpPr>
        <p:spPr>
          <a:xfrm>
            <a:off x="776007" y="1138242"/>
            <a:ext cx="2014538" cy="2571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>
            <a:defPPr>
              <a:defRPr lang="ja-JP"/>
            </a:defPPr>
            <a:lvl1pPr marL="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b="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数量はＲ</a:t>
            </a:r>
            <a:r>
              <a:rPr lang="ja-JP" altLang="en-US" sz="1200" b="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７</a:t>
            </a:r>
            <a:r>
              <a:rPr kumimoji="1" lang="ja-JP" altLang="en-US" sz="1200" b="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年度実績</a:t>
            </a:r>
            <a:endParaRPr kumimoji="1" lang="ja-JP" altLang="en-US" sz="1200" b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3EE37F50-95D0-7044-A01B-B9C19D835DD1}"/>
              </a:ext>
            </a:extLst>
          </p:cNvPr>
          <p:cNvSpPr/>
          <p:nvPr/>
        </p:nvSpPr>
        <p:spPr>
          <a:xfrm>
            <a:off x="321982" y="4621217"/>
            <a:ext cx="1080000" cy="42227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>
            <a:defPPr>
              <a:defRPr lang="ja-JP"/>
            </a:defPPr>
            <a:lvl1pPr marL="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4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一般廃棄物</a:t>
            </a:r>
            <a:endParaRPr kumimoji="1" lang="ja-JP" altLang="en-US" sz="14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C4EFC095-DF98-6B9C-14E7-04C936C11C06}"/>
              </a:ext>
            </a:extLst>
          </p:cNvPr>
          <p:cNvSpPr/>
          <p:nvPr/>
        </p:nvSpPr>
        <p:spPr>
          <a:xfrm>
            <a:off x="313017" y="5640392"/>
            <a:ext cx="1080000" cy="360362"/>
          </a:xfrm>
          <a:prstGeom prst="rect">
            <a:avLst/>
          </a:prstGeom>
          <a:gradFill flip="none" rotWithShape="1">
            <a:gsLst>
              <a:gs pos="0">
                <a:srgbClr val="FF0066">
                  <a:tint val="66000"/>
                  <a:satMod val="160000"/>
                </a:srgbClr>
              </a:gs>
              <a:gs pos="50000">
                <a:srgbClr val="FF0066">
                  <a:tint val="44500"/>
                  <a:satMod val="160000"/>
                </a:srgbClr>
              </a:gs>
              <a:gs pos="100000">
                <a:srgbClr val="FF0066">
                  <a:tint val="23500"/>
                  <a:satMod val="160000"/>
                </a:srgbClr>
              </a:gs>
            </a:gsLst>
            <a:lin ang="0" scaled="1"/>
            <a:tileRect/>
          </a:gradFill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>
            <a:defPPr>
              <a:defRPr lang="ja-JP"/>
            </a:defPPr>
            <a:lvl1pPr marL="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4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医療廃棄物</a:t>
            </a:r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06F26C03-F04A-1F57-3936-DB7F0298A029}"/>
              </a:ext>
            </a:extLst>
          </p:cNvPr>
          <p:cNvSpPr/>
          <p:nvPr/>
        </p:nvSpPr>
        <p:spPr>
          <a:xfrm>
            <a:off x="9398373" y="995082"/>
            <a:ext cx="2601913" cy="5305333"/>
          </a:xfrm>
          <a:prstGeom prst="rect">
            <a:avLst/>
          </a:prstGeom>
          <a:solidFill>
            <a:srgbClr val="CCFFFF"/>
          </a:solidFill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>
            <a:defPPr>
              <a:defRPr lang="ja-JP"/>
            </a:defPPr>
            <a:lvl1pPr marL="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0C50084D-83DA-D218-0BE3-BF32AAEA764E}"/>
              </a:ext>
            </a:extLst>
          </p:cNvPr>
          <p:cNvSpPr/>
          <p:nvPr/>
        </p:nvSpPr>
        <p:spPr>
          <a:xfrm>
            <a:off x="6395757" y="1785128"/>
            <a:ext cx="2555875" cy="3837802"/>
          </a:xfrm>
          <a:prstGeom prst="rect">
            <a:avLst/>
          </a:prstGeom>
          <a:solidFill>
            <a:srgbClr val="FFFFCC"/>
          </a:solidFill>
          <a:ln w="285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>
            <a:defPPr>
              <a:defRPr lang="ja-JP"/>
            </a:defPPr>
            <a:lvl1pPr marL="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14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〔</a:t>
            </a:r>
            <a:r>
              <a:rPr kumimoji="1" lang="ja-JP" altLang="en-US" sz="14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被覆型</a:t>
            </a:r>
            <a:r>
              <a:rPr kumimoji="1" lang="en-US" altLang="ja-JP" sz="14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〕</a:t>
            </a:r>
          </a:p>
          <a:p>
            <a:pPr algn="ctr"/>
            <a:r>
              <a:rPr lang="ja-JP" altLang="en-US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管理型最終処分場</a:t>
            </a:r>
            <a:endParaRPr lang="en-US" altLang="ja-JP" sz="1400" b="1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ja-JP" altLang="en-US" sz="12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計画容量　　１１１</a:t>
            </a:r>
            <a:r>
              <a:rPr lang="en-US" altLang="ja-JP" sz="12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,</a:t>
            </a:r>
            <a:r>
              <a:rPr lang="ja-JP" altLang="en-US" sz="12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５５０㎥</a:t>
            </a:r>
            <a:endParaRPr lang="en-US" altLang="ja-JP" sz="12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ja-JP" altLang="en-US" sz="12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受入終了　　</a:t>
            </a:r>
            <a:r>
              <a:rPr lang="en-US" altLang="ja-JP" sz="12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R</a:t>
            </a:r>
            <a:r>
              <a:rPr lang="ja-JP" altLang="en-US" sz="12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７年９月末</a:t>
            </a:r>
            <a:endParaRPr lang="en-US" altLang="ja-JP" sz="12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en-US" altLang="ja-JP" sz="1100" i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※</a:t>
            </a:r>
            <a:r>
              <a:rPr lang="ja-JP" altLang="en-US" sz="1100" i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高知県内にはこの施設のみ</a:t>
            </a:r>
            <a:endParaRPr lang="en-US" altLang="ja-JP" sz="1100" b="1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ja-JP" altLang="en-US" sz="12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⇓</a:t>
            </a:r>
            <a:endParaRPr lang="en-US" altLang="ja-JP" sz="12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ja-JP" altLang="en-US" sz="12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（受入容量を１０％増量）</a:t>
            </a:r>
            <a:endParaRPr lang="en-US" altLang="ja-JP" sz="12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en-US" altLang="ja-JP" sz="12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R</a:t>
            </a:r>
            <a:r>
              <a:rPr lang="ja-JP" altLang="en-US" sz="12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７年３月末 ：１２２</a:t>
            </a:r>
            <a:r>
              <a:rPr lang="en-US" altLang="ja-JP" sz="12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,</a:t>
            </a:r>
            <a:r>
              <a:rPr lang="ja-JP" altLang="en-US" sz="12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７０４㎥（</a:t>
            </a:r>
            <a:r>
              <a:rPr lang="en-US" altLang="ja-JP" sz="12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A</a:t>
            </a:r>
            <a:r>
              <a:rPr lang="ja-JP" altLang="en-US" sz="12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）</a:t>
            </a:r>
            <a:endParaRPr lang="en-US" altLang="ja-JP" sz="12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ja-JP" altLang="en-US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⇓</a:t>
            </a:r>
            <a:endParaRPr lang="en-US" altLang="ja-JP" sz="105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埋立済み容量</a:t>
            </a:r>
            <a:endParaRPr kumimoji="1" lang="en-US" altLang="ja-JP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kumimoji="1" lang="en-US" altLang="ja-JP" sz="12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R</a:t>
            </a:r>
            <a:r>
              <a:rPr kumimoji="1" lang="ja-JP" altLang="en-US" sz="1200" b="1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８年</a:t>
            </a:r>
            <a:r>
              <a:rPr lang="ja-JP" altLang="en-US" sz="12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３</a:t>
            </a:r>
            <a:r>
              <a:rPr kumimoji="1" lang="ja-JP" altLang="en-US" sz="1200" b="1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</a:t>
            </a:r>
            <a:r>
              <a:rPr kumimoji="1" lang="ja-JP" altLang="en-US" sz="12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末 ：１１４</a:t>
            </a:r>
            <a:r>
              <a:rPr kumimoji="1" lang="en-US" altLang="ja-JP" sz="12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,</a:t>
            </a:r>
            <a:r>
              <a:rPr kumimoji="1" lang="ja-JP" altLang="en-US" sz="12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０１２㎥</a:t>
            </a:r>
            <a:r>
              <a:rPr kumimoji="1" lang="ja-JP" altLang="en-US" sz="12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</a:t>
            </a:r>
            <a:r>
              <a:rPr kumimoji="1" lang="en-US" altLang="ja-JP" sz="12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B</a:t>
            </a:r>
            <a:r>
              <a:rPr kumimoji="1" lang="ja-JP" altLang="en-US" sz="12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）</a:t>
            </a:r>
            <a:endParaRPr kumimoji="1" lang="en-US" altLang="ja-JP" sz="12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>
              <a:defRPr/>
            </a:pPr>
            <a:r>
              <a:rPr lang="en-US" altLang="ja-JP" sz="12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〔</a:t>
            </a:r>
            <a:r>
              <a:rPr lang="ja-JP" altLang="en-US" sz="12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９２</a:t>
            </a:r>
            <a:r>
              <a:rPr lang="en-US" altLang="ja-JP" sz="12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.</a:t>
            </a:r>
            <a:r>
              <a:rPr lang="ja-JP" altLang="en-US" sz="12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９％</a:t>
            </a:r>
            <a:r>
              <a:rPr lang="ja-JP" altLang="en-US" sz="12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</a:t>
            </a:r>
            <a:r>
              <a:rPr lang="en-US" altLang="ja-JP" sz="12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B/A</a:t>
            </a:r>
            <a:r>
              <a:rPr lang="ja-JP" altLang="en-US" sz="12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）</a:t>
            </a:r>
            <a:r>
              <a:rPr lang="en-US" altLang="ja-JP" sz="12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〕</a:t>
            </a:r>
            <a:endParaRPr kumimoji="1" lang="en-US" altLang="ja-JP" sz="1200" b="1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↓</a:t>
            </a:r>
            <a:endParaRPr kumimoji="1" lang="en-US" altLang="ja-JP" sz="1200" b="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kern="1200" dirty="0">
                <a:solidFill>
                  <a:sysClr val="windowText" lastClr="000000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受入</a:t>
            </a:r>
            <a:r>
              <a:rPr kumimoji="1" lang="ja-JP" altLang="ja-JP" sz="1200" b="1" kern="1200" dirty="0">
                <a:solidFill>
                  <a:sysClr val="windowText" lastClr="000000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終了</a:t>
            </a:r>
            <a:r>
              <a:rPr kumimoji="1" lang="ja-JP" altLang="en-US" sz="1200" b="1" kern="1200" dirty="0">
                <a:solidFill>
                  <a:sysClr val="windowText" lastClr="000000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</a:t>
            </a:r>
            <a:r>
              <a:rPr kumimoji="1" lang="ja-JP" altLang="ja-JP" sz="1200" b="1" kern="1200" dirty="0">
                <a:solidFill>
                  <a:sysClr val="windowText" lastClr="000000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予定） </a:t>
            </a:r>
            <a:r>
              <a:rPr kumimoji="1" lang="ja-JP" altLang="en-US" sz="1200" b="1" kern="1200" dirty="0">
                <a:solidFill>
                  <a:sysClr val="windowText" lastClr="000000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：</a:t>
            </a:r>
            <a:r>
              <a:rPr kumimoji="1" lang="ja-JP" altLang="ja-JP" sz="1200" b="1" kern="1200" dirty="0">
                <a:solidFill>
                  <a:sysClr val="windowText" lastClr="000000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Ｒ</a:t>
            </a:r>
            <a:r>
              <a:rPr kumimoji="1" lang="ja-JP" altLang="en-US" sz="1200" b="1" kern="1200" dirty="0">
                <a:solidFill>
                  <a:sysClr val="windowText" lastClr="000000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９</a:t>
            </a:r>
            <a:r>
              <a:rPr kumimoji="1" lang="ja-JP" altLang="ja-JP" sz="1200" b="1" kern="1200" dirty="0">
                <a:solidFill>
                  <a:sysClr val="windowText" lastClr="000000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年８月末</a:t>
            </a:r>
            <a:endParaRPr lang="ja-JP" altLang="ja-JP" sz="1200" dirty="0">
              <a:solidFill>
                <a:sysClr val="windowText" lastClr="000000"/>
              </a:solidFill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endParaRPr kumimoji="1" lang="ja-JP" altLang="en-US" sz="14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7F15C081-DBF6-0F22-C8D6-F884DDD7847F}"/>
              </a:ext>
            </a:extLst>
          </p:cNvPr>
          <p:cNvSpPr/>
          <p:nvPr/>
        </p:nvSpPr>
        <p:spPr>
          <a:xfrm>
            <a:off x="6608482" y="5830142"/>
            <a:ext cx="2108200" cy="37465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>
            <a:defPPr>
              <a:defRPr lang="ja-JP"/>
            </a:defPPr>
            <a:lvl1pPr marL="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4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浸出水処理施設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482167F2-A2FD-8AA0-56CD-E463CCFFA9E0}"/>
              </a:ext>
            </a:extLst>
          </p:cNvPr>
          <p:cNvSpPr/>
          <p:nvPr/>
        </p:nvSpPr>
        <p:spPr>
          <a:xfrm>
            <a:off x="9460286" y="2279747"/>
            <a:ext cx="2433637" cy="3316287"/>
          </a:xfrm>
          <a:prstGeom prst="rect">
            <a:avLst/>
          </a:prstGeom>
          <a:solidFill>
            <a:srgbClr val="CCFFFF"/>
          </a:solidFill>
          <a:ln w="25400"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>
            <a:defPPr>
              <a:defRPr lang="ja-JP"/>
            </a:defPPr>
            <a:lvl1pPr marL="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14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〔</a:t>
            </a:r>
            <a:r>
              <a:rPr kumimoji="1" lang="ja-JP" altLang="en-US" sz="14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被覆型</a:t>
            </a:r>
            <a:r>
              <a:rPr kumimoji="1" lang="en-US" altLang="ja-JP" sz="14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〕</a:t>
            </a:r>
          </a:p>
          <a:p>
            <a:pPr algn="ctr"/>
            <a:r>
              <a:rPr lang="ja-JP" altLang="en-US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新処分場</a:t>
            </a:r>
            <a:r>
              <a:rPr lang="en-US" altLang="ja-JP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</a:t>
            </a:r>
            <a:r>
              <a:rPr lang="ja-JP" altLang="en-US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佐川町</a:t>
            </a:r>
            <a:r>
              <a:rPr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）</a:t>
            </a:r>
            <a:endParaRPr lang="en-US" altLang="ja-JP" sz="14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kumimoji="1" lang="ja-JP" altLang="en-US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（１７２</a:t>
            </a:r>
            <a:r>
              <a:rPr kumimoji="1" lang="en-US" altLang="ja-JP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,</a:t>
            </a:r>
            <a:r>
              <a:rPr kumimoji="1" lang="ja-JP" altLang="en-US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０００㎥）</a:t>
            </a:r>
            <a:endParaRPr kumimoji="1" lang="en-US" altLang="ja-JP" sz="14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endParaRPr kumimoji="1" lang="en-US" altLang="ja-JP" sz="14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endParaRPr kumimoji="1" lang="en-US" altLang="ja-JP" sz="14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総事業費　　　   １３３億円</a:t>
            </a:r>
            <a:endParaRPr kumimoji="1" lang="en-US" altLang="ja-JP" sz="14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契　　　約</a:t>
            </a:r>
            <a:r>
              <a:rPr kumimoji="1" lang="ja-JP" altLang="en-US" sz="11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 </a:t>
            </a:r>
            <a:r>
              <a:rPr kumimoji="1" lang="ja-JP" altLang="en-US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Ｒ４年</a:t>
            </a:r>
            <a:r>
              <a:rPr lang="ja-JP" altLang="en-US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８</a:t>
            </a:r>
            <a:r>
              <a:rPr kumimoji="1" lang="ja-JP" altLang="en-US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</a:t>
            </a:r>
            <a:endParaRPr kumimoji="1" lang="en-US" altLang="ja-JP" sz="14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供用開始</a:t>
            </a:r>
            <a:r>
              <a:rPr kumimoji="1" lang="en-US" altLang="ja-JP" sz="12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</a:t>
            </a:r>
            <a:r>
              <a:rPr kumimoji="1" lang="ja-JP" altLang="en-US" sz="12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予定）　  </a:t>
            </a:r>
            <a:r>
              <a:rPr kumimoji="1" lang="ja-JP" altLang="en-US" sz="14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Ｒ</a:t>
            </a:r>
            <a:r>
              <a:rPr kumimoji="1" lang="en-US" altLang="ja-JP" sz="14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</a:t>
            </a:r>
            <a:r>
              <a:rPr kumimoji="1" lang="ja-JP" altLang="en-US" sz="14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</a:t>
            </a:r>
            <a:r>
              <a:rPr lang="ja-JP" altLang="en-US" sz="14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４</a:t>
            </a:r>
            <a:r>
              <a:rPr kumimoji="1" lang="ja-JP" altLang="en-US" sz="14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6023A5AC-4A97-04EC-9665-B2DA97B8300A}"/>
              </a:ext>
            </a:extLst>
          </p:cNvPr>
          <p:cNvSpPr/>
          <p:nvPr/>
        </p:nvSpPr>
        <p:spPr>
          <a:xfrm>
            <a:off x="2768320" y="729134"/>
            <a:ext cx="3979862" cy="504000"/>
          </a:xfrm>
          <a:prstGeom prst="rect">
            <a:avLst/>
          </a:prstGeom>
          <a:solidFill>
            <a:srgbClr val="FFFFCC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>
            <a:defPPr>
              <a:defRPr lang="ja-JP"/>
            </a:defPPr>
            <a:lvl1pPr marL="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4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日高事務所（エコサイクルセンター）</a:t>
            </a:r>
            <a:r>
              <a:rPr lang="ja-JP" altLang="en-US" sz="14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：</a:t>
            </a:r>
            <a:r>
              <a:rPr lang="en-US" altLang="ja-JP" sz="14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7</a:t>
            </a:r>
            <a:r>
              <a:rPr kumimoji="1" lang="ja-JP" altLang="en-US" sz="14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名</a:t>
            </a:r>
            <a:endParaRPr kumimoji="1" lang="en-US" altLang="ja-JP" sz="1400" b="1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en-US" altLang="ja-JP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</a:t>
            </a:r>
            <a:r>
              <a:rPr lang="ja-JP" altLang="en-US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Ｈ</a:t>
            </a:r>
            <a:r>
              <a:rPr lang="en-US" altLang="ja-JP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23</a:t>
            </a:r>
            <a:r>
              <a:rPr lang="ja-JP" altLang="en-US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</a:t>
            </a:r>
            <a:r>
              <a:rPr lang="ja-JP" altLang="en-US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月～）</a:t>
            </a:r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5573FEF4-6438-2110-22A2-F5F852FF4C33}"/>
              </a:ext>
            </a:extLst>
          </p:cNvPr>
          <p:cNvSpPr/>
          <p:nvPr/>
        </p:nvSpPr>
        <p:spPr>
          <a:xfrm>
            <a:off x="9673011" y="724839"/>
            <a:ext cx="1944687" cy="504000"/>
          </a:xfrm>
          <a:prstGeom prst="rect">
            <a:avLst/>
          </a:prstGeom>
          <a:solidFill>
            <a:srgbClr val="CCFFFF"/>
          </a:solidFill>
          <a:ln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>
            <a:defPPr>
              <a:defRPr lang="ja-JP"/>
            </a:defPPr>
            <a:lvl1pPr marL="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佐川町</a:t>
            </a:r>
            <a:r>
              <a:rPr kumimoji="1" lang="ja-JP" altLang="en-US" sz="14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事務所：</a:t>
            </a:r>
            <a:r>
              <a:rPr lang="ja-JP" altLang="en-US" sz="14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４</a:t>
            </a:r>
            <a:r>
              <a:rPr kumimoji="1" lang="ja-JP" altLang="en-US" sz="14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名</a:t>
            </a:r>
            <a:endParaRPr kumimoji="1" lang="en-US" altLang="ja-JP" sz="1400" b="1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ja-JP" altLang="en-US" sz="1200" dirty="0"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（Ｒ２年</a:t>
            </a:r>
            <a:r>
              <a:rPr lang="en-US" altLang="ja-JP" sz="1200" dirty="0"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12</a:t>
            </a:r>
            <a:r>
              <a:rPr lang="ja-JP" altLang="en-US" sz="1200" dirty="0"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月～）</a:t>
            </a:r>
            <a:endParaRPr kumimoji="1" lang="ja-JP" altLang="en-US" sz="12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EDB4C27C-E36F-7EE4-4957-E6BBE725B993}"/>
              </a:ext>
            </a:extLst>
          </p:cNvPr>
          <p:cNvSpPr/>
          <p:nvPr/>
        </p:nvSpPr>
        <p:spPr>
          <a:xfrm>
            <a:off x="477557" y="5143504"/>
            <a:ext cx="1079500" cy="288925"/>
          </a:xfrm>
          <a:prstGeom prst="rect">
            <a:avLst/>
          </a:prstGeom>
          <a:pattFill prst="pct20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>
            <a:defPPr>
              <a:defRPr lang="ja-JP"/>
            </a:defPPr>
            <a:lvl1pPr marL="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400" b="1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燃え殻</a:t>
            </a:r>
            <a:endParaRPr kumimoji="1" lang="ja-JP" altLang="en-US" sz="120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22" name="直線矢印コネクタ 21">
            <a:extLst>
              <a:ext uri="{FF2B5EF4-FFF2-40B4-BE49-F238E27FC236}">
                <a16:creationId xmlns:a16="http://schemas.microsoft.com/office/drawing/2014/main" id="{916A2556-C905-AE04-5DC7-2CF26920454A}"/>
              </a:ext>
            </a:extLst>
          </p:cNvPr>
          <p:cNvCxnSpPr>
            <a:cxnSpLocks/>
          </p:cNvCxnSpPr>
          <p:nvPr/>
        </p:nvCxnSpPr>
        <p:spPr>
          <a:xfrm>
            <a:off x="2398599" y="5841254"/>
            <a:ext cx="1656000" cy="0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矢印コネクタ 22">
            <a:extLst>
              <a:ext uri="{FF2B5EF4-FFF2-40B4-BE49-F238E27FC236}">
                <a16:creationId xmlns:a16="http://schemas.microsoft.com/office/drawing/2014/main" id="{48E28038-513E-54E3-D1BF-D3978ECC004D}"/>
              </a:ext>
            </a:extLst>
          </p:cNvPr>
          <p:cNvCxnSpPr>
            <a:cxnSpLocks/>
          </p:cNvCxnSpPr>
          <p:nvPr/>
        </p:nvCxnSpPr>
        <p:spPr>
          <a:xfrm>
            <a:off x="5571845" y="5711172"/>
            <a:ext cx="0" cy="720000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B99744F9-2432-5B94-477D-4CB118987B0D}"/>
              </a:ext>
            </a:extLst>
          </p:cNvPr>
          <p:cNvSpPr/>
          <p:nvPr/>
        </p:nvSpPr>
        <p:spPr>
          <a:xfrm>
            <a:off x="3638270" y="6413409"/>
            <a:ext cx="2095500" cy="37465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>
            <a:defPPr>
              <a:defRPr lang="ja-JP"/>
            </a:defPPr>
            <a:lvl1pPr marL="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県内の民間焼却施設</a:t>
            </a:r>
          </a:p>
        </p:txBody>
      </p:sp>
      <p:cxnSp>
        <p:nvCxnSpPr>
          <p:cNvPr id="25" name="直線矢印コネクタ 24">
            <a:extLst>
              <a:ext uri="{FF2B5EF4-FFF2-40B4-BE49-F238E27FC236}">
                <a16:creationId xmlns:a16="http://schemas.microsoft.com/office/drawing/2014/main" id="{D5B0ABDA-E7CE-D5E9-661A-699AF2330368}"/>
              </a:ext>
            </a:extLst>
          </p:cNvPr>
          <p:cNvCxnSpPr>
            <a:cxnSpLocks/>
          </p:cNvCxnSpPr>
          <p:nvPr/>
        </p:nvCxnSpPr>
        <p:spPr>
          <a:xfrm flipV="1">
            <a:off x="9078632" y="1501027"/>
            <a:ext cx="20638" cy="4572000"/>
          </a:xfrm>
          <a:prstGeom prst="straightConnector1">
            <a:avLst/>
          </a:prstGeom>
          <a:ln w="19050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6" name="直線矢印コネクタ 25">
            <a:extLst>
              <a:ext uri="{FF2B5EF4-FFF2-40B4-BE49-F238E27FC236}">
                <a16:creationId xmlns:a16="http://schemas.microsoft.com/office/drawing/2014/main" id="{55673853-681E-7E84-9D5E-E2F7D4C8674C}"/>
              </a:ext>
            </a:extLst>
          </p:cNvPr>
          <p:cNvCxnSpPr>
            <a:cxnSpLocks/>
          </p:cNvCxnSpPr>
          <p:nvPr/>
        </p:nvCxnSpPr>
        <p:spPr>
          <a:xfrm flipH="1">
            <a:off x="7638770" y="1501592"/>
            <a:ext cx="1476375" cy="0"/>
          </a:xfrm>
          <a:prstGeom prst="straightConnector1">
            <a:avLst/>
          </a:prstGeom>
          <a:ln w="19050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7" name="直線矢印コネクタ 26">
            <a:extLst>
              <a:ext uri="{FF2B5EF4-FFF2-40B4-BE49-F238E27FC236}">
                <a16:creationId xmlns:a16="http://schemas.microsoft.com/office/drawing/2014/main" id="{9C7ECE59-E3D7-6052-BD55-6064B880D191}"/>
              </a:ext>
            </a:extLst>
          </p:cNvPr>
          <p:cNvCxnSpPr>
            <a:cxnSpLocks/>
          </p:cNvCxnSpPr>
          <p:nvPr/>
        </p:nvCxnSpPr>
        <p:spPr>
          <a:xfrm>
            <a:off x="7662582" y="1501588"/>
            <a:ext cx="11113" cy="324000"/>
          </a:xfrm>
          <a:prstGeom prst="straightConnector1">
            <a:avLst/>
          </a:prstGeom>
          <a:ln w="19050" cap="flat" cmpd="sng" algn="ctr">
            <a:solidFill>
              <a:schemeClr val="accent5"/>
            </a:solidFill>
            <a:prstDash val="dash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02614FB1-2785-5804-D8FB-A1C97A50B9AC}"/>
              </a:ext>
            </a:extLst>
          </p:cNvPr>
          <p:cNvSpPr/>
          <p:nvPr/>
        </p:nvSpPr>
        <p:spPr>
          <a:xfrm>
            <a:off x="7895945" y="1271498"/>
            <a:ext cx="836612" cy="37465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>
            <a:defPPr>
              <a:defRPr lang="ja-JP"/>
            </a:defPPr>
            <a:lvl1pPr marL="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4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散水</a:t>
            </a:r>
            <a:endParaRPr kumimoji="1" lang="ja-JP" altLang="en-US" sz="140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CD0EB5D9-0E61-26EE-B5B9-BE2DFA436E5A}"/>
              </a:ext>
            </a:extLst>
          </p:cNvPr>
          <p:cNvSpPr/>
          <p:nvPr/>
        </p:nvSpPr>
        <p:spPr>
          <a:xfrm>
            <a:off x="4039907" y="5649917"/>
            <a:ext cx="2095500" cy="36036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>
            <a:defPPr>
              <a:defRPr lang="ja-JP"/>
            </a:defPPr>
            <a:lvl1pPr marL="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破砕・減菌処理</a:t>
            </a:r>
            <a:r>
              <a:rPr kumimoji="1" lang="ja-JP" altLang="en-US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施設</a:t>
            </a: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66AF1F52-057F-7D01-9ED4-F08534C83BC0}"/>
              </a:ext>
            </a:extLst>
          </p:cNvPr>
          <p:cNvSpPr/>
          <p:nvPr/>
        </p:nvSpPr>
        <p:spPr>
          <a:xfrm>
            <a:off x="2376104" y="4622800"/>
            <a:ext cx="2181225" cy="4222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>
            <a:defPPr>
              <a:defRPr lang="ja-JP"/>
            </a:defPPr>
            <a:lvl1pPr marL="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1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（日高村・いの町に限る）</a:t>
            </a:r>
            <a:endParaRPr kumimoji="1" lang="ja-JP" altLang="en-US" sz="11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1" name="楕円 30">
            <a:extLst>
              <a:ext uri="{FF2B5EF4-FFF2-40B4-BE49-F238E27FC236}">
                <a16:creationId xmlns:a16="http://schemas.microsoft.com/office/drawing/2014/main" id="{4C56A03E-0AAF-07B1-8F0B-63660AB76776}"/>
              </a:ext>
            </a:extLst>
          </p:cNvPr>
          <p:cNvSpPr/>
          <p:nvPr/>
        </p:nvSpPr>
        <p:spPr>
          <a:xfrm>
            <a:off x="5340697" y="1316026"/>
            <a:ext cx="1903413" cy="346075"/>
          </a:xfrm>
          <a:prstGeom prst="ellipse">
            <a:avLst/>
          </a:prstGeom>
          <a:noFill/>
          <a:ln w="9525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>
            <a:defPPr>
              <a:defRPr lang="en-US"/>
            </a:defPPr>
            <a:lvl1pPr marL="0" indent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dirty="0">
                <a:solidFill>
                  <a:schemeClr val="tx1"/>
                </a:solidFill>
              </a:rPr>
              <a:t>全体の約</a:t>
            </a:r>
            <a:r>
              <a:rPr kumimoji="1" lang="en-US" altLang="ja-JP" sz="1200" dirty="0">
                <a:solidFill>
                  <a:schemeClr val="tx1"/>
                </a:solidFill>
              </a:rPr>
              <a:t>93</a:t>
            </a:r>
            <a:r>
              <a:rPr kumimoji="1" lang="ja-JP" altLang="en-US" sz="1200" dirty="0">
                <a:solidFill>
                  <a:schemeClr val="tx1"/>
                </a:solidFill>
              </a:rPr>
              <a:t>％</a:t>
            </a:r>
          </a:p>
        </p:txBody>
      </p:sp>
      <p:cxnSp>
        <p:nvCxnSpPr>
          <p:cNvPr id="32" name="直線矢印コネクタ 31">
            <a:extLst>
              <a:ext uri="{FF2B5EF4-FFF2-40B4-BE49-F238E27FC236}">
                <a16:creationId xmlns:a16="http://schemas.microsoft.com/office/drawing/2014/main" id="{CCA63813-CCFA-DFE0-F3F0-E794BA90BC26}"/>
              </a:ext>
            </a:extLst>
          </p:cNvPr>
          <p:cNvCxnSpPr>
            <a:cxnSpLocks/>
            <a:stCxn id="31" idx="4"/>
            <a:endCxn id="35" idx="3"/>
          </p:cNvCxnSpPr>
          <p:nvPr/>
        </p:nvCxnSpPr>
        <p:spPr>
          <a:xfrm flipH="1">
            <a:off x="6100482" y="1662101"/>
            <a:ext cx="191922" cy="611204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3" name="表 32">
            <a:extLst>
              <a:ext uri="{FF2B5EF4-FFF2-40B4-BE49-F238E27FC236}">
                <a16:creationId xmlns:a16="http://schemas.microsoft.com/office/drawing/2014/main" id="{A56FF803-616F-6F04-DB3B-F1AAD11BB4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9735309"/>
              </p:ext>
            </p:extLst>
          </p:nvPr>
        </p:nvGraphicFramePr>
        <p:xfrm>
          <a:off x="556934" y="1964537"/>
          <a:ext cx="5295898" cy="2438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25291">
                  <a:extLst>
                    <a:ext uri="{9D8B030D-6E8A-4147-A177-3AD203B41FA5}">
                      <a16:colId xmlns:a16="http://schemas.microsoft.com/office/drawing/2014/main" val="879758417"/>
                    </a:ext>
                  </a:extLst>
                </a:gridCol>
                <a:gridCol w="815244">
                  <a:extLst>
                    <a:ext uri="{9D8B030D-6E8A-4147-A177-3AD203B41FA5}">
                      <a16:colId xmlns:a16="http://schemas.microsoft.com/office/drawing/2014/main" val="669965379"/>
                    </a:ext>
                  </a:extLst>
                </a:gridCol>
                <a:gridCol w="955363">
                  <a:extLst>
                    <a:ext uri="{9D8B030D-6E8A-4147-A177-3AD203B41FA5}">
                      <a16:colId xmlns:a16="http://schemas.microsoft.com/office/drawing/2014/main" val="2291531155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u="none" strike="noStrike" dirty="0">
                          <a:effectLst/>
                        </a:rPr>
                        <a:t>鉱さい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142875" marR="0" marT="0" marB="0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u="none" strike="noStrike" dirty="0">
                          <a:effectLst/>
                        </a:rPr>
                        <a:t>3,</a:t>
                      </a:r>
                      <a:r>
                        <a:rPr lang="en-US" altLang="ja-JP" sz="1400" u="none" strike="noStrike" dirty="0">
                          <a:effectLst/>
                        </a:rPr>
                        <a:t>310</a:t>
                      </a:r>
                      <a:r>
                        <a:rPr lang="en-US" sz="1400" u="none" strike="noStrike" dirty="0">
                          <a:effectLst/>
                        </a:rPr>
                        <a:t>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400" u="none" strike="noStrike" dirty="0">
                          <a:effectLst/>
                        </a:rPr>
                        <a:t>52.3%</a:t>
                      </a:r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2236582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400" u="none" strike="noStrike">
                          <a:effectLst/>
                        </a:rPr>
                        <a:t>燃え殻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142875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u="none" strike="noStrike" dirty="0">
                          <a:effectLst/>
                        </a:rPr>
                        <a:t>2,</a:t>
                      </a:r>
                      <a:r>
                        <a:rPr lang="en-US" altLang="ja-JP" sz="1400" u="none" strike="noStrike" dirty="0">
                          <a:effectLst/>
                        </a:rPr>
                        <a:t>557</a:t>
                      </a:r>
                      <a:r>
                        <a:rPr lang="en-US" sz="1400" u="none" strike="noStrike" dirty="0">
                          <a:effectLst/>
                        </a:rPr>
                        <a:t>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400" u="none" strike="noStrike" dirty="0">
                          <a:effectLst/>
                        </a:rPr>
                        <a:t>40.4%</a:t>
                      </a:r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67286316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400" u="none" strike="noStrike">
                          <a:effectLst/>
                        </a:rPr>
                        <a:t>汚泥</a:t>
                      </a:r>
                      <a:r>
                        <a:rPr lang="ja-JP" altLang="en-US" sz="1200" u="none" strike="noStrike">
                          <a:effectLst/>
                        </a:rPr>
                        <a:t>（無機性汚泥）（建設汚泥を除く）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142875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400" u="none" strike="noStrike" dirty="0">
                          <a:effectLst/>
                        </a:rPr>
                        <a:t>231</a:t>
                      </a:r>
                      <a:r>
                        <a:rPr lang="en-US" sz="1400" u="none" strike="noStrike" dirty="0">
                          <a:effectLst/>
                        </a:rPr>
                        <a:t>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400" u="none" strike="noStrike" dirty="0">
                          <a:effectLst/>
                        </a:rPr>
                        <a:t>3.7%</a:t>
                      </a:r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0855739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1400" u="none" strike="noStrike">
                          <a:effectLst/>
                        </a:rPr>
                        <a:t>汚泥</a:t>
                      </a:r>
                      <a:r>
                        <a:rPr lang="zh-TW" altLang="en-US" sz="1200" u="none" strike="noStrike">
                          <a:effectLst/>
                        </a:rPr>
                        <a:t>（石綿含有産業廃棄物）</a:t>
                      </a:r>
                      <a:endParaRPr lang="zh-TW" altLang="en-US" sz="14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142875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u="none" strike="noStrike" dirty="0">
                          <a:effectLst/>
                        </a:rPr>
                        <a:t>1</a:t>
                      </a:r>
                      <a:r>
                        <a:rPr lang="en-US" altLang="ja-JP" sz="1400" u="none" strike="noStrike" dirty="0">
                          <a:effectLst/>
                        </a:rPr>
                        <a:t>3</a:t>
                      </a:r>
                      <a:r>
                        <a:rPr lang="en-US" sz="1400" u="none" strike="noStrike" dirty="0">
                          <a:effectLst/>
                        </a:rPr>
                        <a:t>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400" u="none" strike="noStrike" dirty="0">
                          <a:effectLst/>
                        </a:rPr>
                        <a:t>0.2%</a:t>
                      </a:r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9500395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400" u="none" strike="noStrike">
                          <a:effectLst/>
                        </a:rPr>
                        <a:t>廃石膏ボード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142875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400" u="none" strike="noStrike" dirty="0">
                          <a:effectLst/>
                        </a:rPr>
                        <a:t>8</a:t>
                      </a:r>
                      <a:r>
                        <a:rPr lang="en-US" sz="1400" u="none" strike="noStrike" dirty="0">
                          <a:effectLst/>
                        </a:rPr>
                        <a:t>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400" u="none" strike="noStrike" dirty="0">
                          <a:effectLst/>
                        </a:rPr>
                        <a:t>0.1%</a:t>
                      </a:r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54167838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400" u="none" strike="noStrike">
                          <a:effectLst/>
                        </a:rPr>
                        <a:t>廃石綿等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142875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400" u="none" strike="noStrike" dirty="0">
                          <a:effectLst/>
                        </a:rPr>
                        <a:t>25</a:t>
                      </a:r>
                      <a:r>
                        <a:rPr lang="en-US" sz="1400" u="none" strike="noStrike" dirty="0">
                          <a:effectLst/>
                        </a:rPr>
                        <a:t>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400" u="none" strike="noStrike" dirty="0">
                          <a:effectLst/>
                        </a:rPr>
                        <a:t>0.4%</a:t>
                      </a:r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2482863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1400" u="none" strike="noStrike">
                          <a:effectLst/>
                        </a:rPr>
                        <a:t>建設混合廃棄物</a:t>
                      </a:r>
                      <a:endParaRPr lang="zh-TW" altLang="en-US" sz="1400" b="0" i="0" u="none" strike="noStrike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142875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400" u="none" strike="noStrike" dirty="0">
                          <a:effectLst/>
                        </a:rPr>
                        <a:t>22</a:t>
                      </a:r>
                      <a:r>
                        <a:rPr lang="en-US" sz="1400" u="none" strike="noStrike" dirty="0">
                          <a:effectLst/>
                        </a:rPr>
                        <a:t>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400" u="none" strike="noStrike" dirty="0">
                          <a:effectLst/>
                        </a:rPr>
                        <a:t>0.3%</a:t>
                      </a:r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0701068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400" u="none" strike="noStrike">
                          <a:effectLst/>
                        </a:rPr>
                        <a:t>ばいじん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142875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400" u="none" strike="noStrike" dirty="0">
                          <a:effectLst/>
                        </a:rPr>
                        <a:t>160</a:t>
                      </a:r>
                      <a:r>
                        <a:rPr lang="en-US" sz="1400" u="none" strike="noStrike" dirty="0">
                          <a:effectLst/>
                        </a:rPr>
                        <a:t>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400" u="none" strike="noStrike" dirty="0">
                          <a:effectLst/>
                        </a:rPr>
                        <a:t>2.5%</a:t>
                      </a:r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90830005"/>
                  </a:ext>
                </a:extLst>
              </a:tr>
            </a:tbl>
          </a:graphicData>
        </a:graphic>
      </p:graphicFrame>
      <p:cxnSp>
        <p:nvCxnSpPr>
          <p:cNvPr id="34" name="直線矢印コネクタ 33">
            <a:extLst>
              <a:ext uri="{FF2B5EF4-FFF2-40B4-BE49-F238E27FC236}">
                <a16:creationId xmlns:a16="http://schemas.microsoft.com/office/drawing/2014/main" id="{6CAD62A5-C39F-0119-EE92-C5CB65BE2674}"/>
              </a:ext>
            </a:extLst>
          </p:cNvPr>
          <p:cNvCxnSpPr>
            <a:cxnSpLocks/>
          </p:cNvCxnSpPr>
          <p:nvPr/>
        </p:nvCxnSpPr>
        <p:spPr>
          <a:xfrm>
            <a:off x="5961807" y="3453471"/>
            <a:ext cx="396000" cy="0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四角形: 角を丸くする 34">
            <a:extLst>
              <a:ext uri="{FF2B5EF4-FFF2-40B4-BE49-F238E27FC236}">
                <a16:creationId xmlns:a16="http://schemas.microsoft.com/office/drawing/2014/main" id="{C02256B7-4FEF-1984-9D5F-04544C86EAA9}"/>
              </a:ext>
            </a:extLst>
          </p:cNvPr>
          <p:cNvSpPr/>
          <p:nvPr/>
        </p:nvSpPr>
        <p:spPr>
          <a:xfrm>
            <a:off x="347382" y="1916117"/>
            <a:ext cx="5753100" cy="714375"/>
          </a:xfrm>
          <a:prstGeom prst="roundRect">
            <a:avLst/>
          </a:prstGeom>
          <a:noFill/>
          <a:ln w="9525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>
            <a:defPPr>
              <a:defRPr lang="en-US"/>
            </a:defPPr>
            <a:lvl1pPr marL="0" indent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/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5BE611AD-971A-D393-9295-182043E73573}"/>
              </a:ext>
            </a:extLst>
          </p:cNvPr>
          <p:cNvSpPr/>
          <p:nvPr/>
        </p:nvSpPr>
        <p:spPr>
          <a:xfrm>
            <a:off x="469620" y="1878017"/>
            <a:ext cx="5478462" cy="2628900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>
            <a:defPPr>
              <a:defRPr lang="ja-JP"/>
            </a:defPPr>
            <a:lvl1pPr marL="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7" name="タイトル 1">
            <a:extLst>
              <a:ext uri="{FF2B5EF4-FFF2-40B4-BE49-F238E27FC236}">
                <a16:creationId xmlns:a16="http://schemas.microsoft.com/office/drawing/2014/main" id="{F2DCB7FE-E6D6-D323-13DB-C7821B67E1E0}"/>
              </a:ext>
            </a:extLst>
          </p:cNvPr>
          <p:cNvSpPr txBox="1">
            <a:spLocks/>
          </p:cNvSpPr>
          <p:nvPr/>
        </p:nvSpPr>
        <p:spPr>
          <a:xfrm>
            <a:off x="3803733" y="229233"/>
            <a:ext cx="4584535" cy="374000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 anchor="ctr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エコサイクル高知の事業イメージ図</a:t>
            </a:r>
            <a:endParaRPr lang="ja-JP" altLang="en-US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692D59C3-71C1-BB66-E5DE-B4084C9776FF}"/>
              </a:ext>
            </a:extLst>
          </p:cNvPr>
          <p:cNvSpPr/>
          <p:nvPr/>
        </p:nvSpPr>
        <p:spPr>
          <a:xfrm>
            <a:off x="1471564" y="1412064"/>
            <a:ext cx="936000" cy="373063"/>
          </a:xfrm>
          <a:prstGeom prst="rect">
            <a:avLst/>
          </a:prstGeom>
          <a:gradFill flip="none" rotWithShape="1">
            <a:gsLst>
              <a:gs pos="0">
                <a:srgbClr val="FFCCCC">
                  <a:shade val="30000"/>
                  <a:satMod val="115000"/>
                </a:srgbClr>
              </a:gs>
              <a:gs pos="50000">
                <a:srgbClr val="FFCCCC">
                  <a:shade val="67500"/>
                  <a:satMod val="115000"/>
                </a:srgbClr>
              </a:gs>
              <a:gs pos="100000">
                <a:srgbClr val="FFCCCC">
                  <a:shade val="100000"/>
                  <a:satMod val="115000"/>
                </a:srgbClr>
              </a:gs>
            </a:gsLst>
            <a:lin ang="18900000" scaled="1"/>
            <a:tileRect/>
          </a:gradFill>
          <a:ln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>
            <a:defPPr>
              <a:defRPr lang="ja-JP"/>
            </a:defPPr>
            <a:lvl1pPr marL="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６</a:t>
            </a:r>
            <a:r>
              <a:rPr lang="en-US" altLang="ja-JP" sz="14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,</a:t>
            </a:r>
            <a:r>
              <a:rPr lang="ja-JP" altLang="en-US" sz="14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３２６</a:t>
            </a:r>
            <a:r>
              <a:rPr kumimoji="1" lang="en-US" altLang="ja-JP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t</a:t>
            </a:r>
            <a:endParaRPr kumimoji="1" lang="ja-JP" altLang="en-US" sz="14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51B0DF7D-7726-BA34-AC09-5A0337528BB9}"/>
              </a:ext>
            </a:extLst>
          </p:cNvPr>
          <p:cNvSpPr/>
          <p:nvPr/>
        </p:nvSpPr>
        <p:spPr>
          <a:xfrm>
            <a:off x="1474154" y="4632705"/>
            <a:ext cx="936000" cy="42227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solidFill>
              <a:schemeClr val="accent1">
                <a:shade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>
            <a:defPPr>
              <a:defRPr lang="ja-JP"/>
            </a:defPPr>
            <a:lvl1pPr marL="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14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231t</a:t>
            </a:r>
            <a:endParaRPr kumimoji="1" lang="ja-JP" altLang="en-US" sz="1400" b="1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8670B7CB-BC3E-807F-7548-7CADA2AA92E3}"/>
              </a:ext>
            </a:extLst>
          </p:cNvPr>
          <p:cNvSpPr/>
          <p:nvPr/>
        </p:nvSpPr>
        <p:spPr>
          <a:xfrm>
            <a:off x="1462599" y="5648416"/>
            <a:ext cx="936000" cy="360362"/>
          </a:xfrm>
          <a:prstGeom prst="rect">
            <a:avLst/>
          </a:prstGeom>
          <a:gradFill flip="none" rotWithShape="1">
            <a:gsLst>
              <a:gs pos="0">
                <a:srgbClr val="FF0066">
                  <a:tint val="66000"/>
                  <a:satMod val="160000"/>
                </a:srgbClr>
              </a:gs>
              <a:gs pos="50000">
                <a:srgbClr val="FF0066">
                  <a:tint val="44500"/>
                  <a:satMod val="160000"/>
                </a:srgbClr>
              </a:gs>
              <a:gs pos="100000">
                <a:srgbClr val="FF0066">
                  <a:tint val="23500"/>
                  <a:satMod val="160000"/>
                </a:srgbClr>
              </a:gs>
            </a:gsLst>
            <a:lin ang="0" scaled="1"/>
            <a:tileRect/>
          </a:gradFill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>
            <a:defPPr>
              <a:defRPr lang="ja-JP"/>
            </a:defPPr>
            <a:lvl1pPr marL="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14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5,580</a:t>
            </a:r>
            <a:r>
              <a:rPr kumimoji="1" lang="ja-JP" altLang="en-US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㎘</a:t>
            </a:r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97C1F28F-6617-8301-5814-D9BB20E2CBA4}"/>
              </a:ext>
            </a:extLst>
          </p:cNvPr>
          <p:cNvSpPr/>
          <p:nvPr/>
        </p:nvSpPr>
        <p:spPr>
          <a:xfrm>
            <a:off x="10633075" y="324984"/>
            <a:ext cx="1313984" cy="314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ja-JP" altLang="en-US" sz="12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令和８年４月版</a:t>
            </a:r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41554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2D0B64-3DC5-4353-B995-E255F814A2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47737" y="58903"/>
            <a:ext cx="5440531" cy="374000"/>
          </a:xfrm>
          <a:solidFill>
            <a:srgbClr val="FFFF00"/>
          </a:solidFill>
        </p:spPr>
        <p:txBody>
          <a:bodyPr anchor="ctr" anchorCtr="0">
            <a:normAutofit/>
          </a:bodyPr>
          <a:lstStyle/>
          <a:p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受入れている産業廃棄物（８品目）の種類・概要</a:t>
            </a:r>
            <a:endParaRPr kumimoji="1" lang="ja-JP" altLang="en-US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aphicFrame>
        <p:nvGraphicFramePr>
          <p:cNvPr id="32" name="表 32">
            <a:extLst>
              <a:ext uri="{FF2B5EF4-FFF2-40B4-BE49-F238E27FC236}">
                <a16:creationId xmlns:a16="http://schemas.microsoft.com/office/drawing/2014/main" id="{B37C7136-A032-4147-90CA-F884C16971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100092"/>
              </p:ext>
            </p:extLst>
          </p:nvPr>
        </p:nvGraphicFramePr>
        <p:xfrm>
          <a:off x="197171" y="639750"/>
          <a:ext cx="11797658" cy="5867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38509">
                  <a:extLst>
                    <a:ext uri="{9D8B030D-6E8A-4147-A177-3AD203B41FA5}">
                      <a16:colId xmlns:a16="http://schemas.microsoft.com/office/drawing/2014/main" val="3554357815"/>
                    </a:ext>
                  </a:extLst>
                </a:gridCol>
                <a:gridCol w="8459149">
                  <a:extLst>
                    <a:ext uri="{9D8B030D-6E8A-4147-A177-3AD203B41FA5}">
                      <a16:colId xmlns:a16="http://schemas.microsoft.com/office/drawing/2014/main" val="3399489396"/>
                    </a:ext>
                  </a:extLst>
                </a:gridCol>
              </a:tblGrid>
              <a:tr h="36945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種　　類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特　徴　な　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9984891"/>
                  </a:ext>
                </a:extLst>
              </a:tr>
              <a:tr h="752908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鉱さい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</a:t>
                      </a:r>
                      <a:r>
                        <a:rPr kumimoji="1" lang="ja-JP" altLang="ja-JP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造船、農機具などの鉄製品製造事業場から排出されるもので、電気炉で鉱石等から金属を取り出す時に出る不純物、また鋳型として使われた砂など</a:t>
                      </a:r>
                      <a:endParaRPr kumimoji="1" lang="ja-JP" alt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4752752"/>
                  </a:ext>
                </a:extLst>
              </a:tr>
              <a:tr h="593299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燃え殻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</a:t>
                      </a:r>
                      <a:r>
                        <a:rPr kumimoji="1" lang="ja-JP" altLang="ja-JP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解体現場の廃材など廃棄物を焼却したあとの灰</a:t>
                      </a:r>
                      <a:endParaRPr kumimoji="1" lang="ja-JP" alt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4535418"/>
                  </a:ext>
                </a:extLst>
              </a:tr>
              <a:tr h="654292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汚泥（無機性）</a:t>
                      </a:r>
                      <a:endParaRPr kumimoji="1" lang="en-US" altLang="ja-JP" sz="1600" b="0" dirty="0">
                        <a:solidFill>
                          <a:schemeClr val="tx1"/>
                        </a:solidFill>
                      </a:endParaRPr>
                    </a:p>
                    <a:p>
                      <a:pPr algn="dist"/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</a:rPr>
                        <a:t>（建設汚泥を除く）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66675" algn="l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0" kern="1200" dirty="0">
                          <a:effectLst/>
                          <a:latin typeface="+mn-ea"/>
                          <a:ea typeface="+mn-ea"/>
                          <a:cs typeface="+mn-cs"/>
                        </a:rPr>
                        <a:t>　</a:t>
                      </a:r>
                      <a:r>
                        <a:rPr lang="ja-JP" altLang="ja-JP" sz="1600" b="0" kern="1200" dirty="0">
                          <a:effectLst/>
                          <a:latin typeface="+mn-ea"/>
                          <a:ea typeface="+mn-ea"/>
                          <a:cs typeface="+mn-cs"/>
                        </a:rPr>
                        <a:t>橋梁や高架橋の塗料を塗り替える時の塗料を剥した後の</a:t>
                      </a:r>
                      <a:r>
                        <a:rPr lang="ja-JP" altLang="ja-JP" sz="1600" b="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サンドブラストなど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7559821"/>
                  </a:ext>
                </a:extLst>
              </a:tr>
              <a:tr h="654292">
                <a:tc>
                  <a:txBody>
                    <a:bodyPr/>
                    <a:lstStyle/>
                    <a:p>
                      <a:pPr marL="0" marR="0" lvl="0" indent="0" algn="di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汚泥（石綿含有産業廃棄物）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66675" algn="l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　石綿含有仕上塗剤など、除去施工過程で泥状になったもの</a:t>
                      </a:r>
                      <a:endParaRPr lang="ja-JP" altLang="ja-JP" sz="1600" b="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1537357"/>
                  </a:ext>
                </a:extLst>
              </a:tr>
              <a:tr h="744636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廃石膏ボード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</a:t>
                      </a:r>
                      <a:r>
                        <a:rPr kumimoji="1" lang="ja-JP" altLang="ja-JP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建物の壁や天井に使用されている石膏でできた板</a:t>
                      </a:r>
                      <a:endParaRPr kumimoji="1" lang="ja-JP" alt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4942598"/>
                  </a:ext>
                </a:extLst>
              </a:tr>
              <a:tr h="752908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廃石綿等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</a:t>
                      </a:r>
                      <a:r>
                        <a:rPr kumimoji="1" lang="ja-JP" altLang="ja-JP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断熱材、保温材として使われたアスベスト</a:t>
                      </a:r>
                      <a:endParaRPr kumimoji="1" lang="ja-JP" alt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8317693"/>
                  </a:ext>
                </a:extLst>
              </a:tr>
              <a:tr h="752908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建設混合廃棄物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l"/>
                      <a:r>
                        <a:rPr kumimoji="1" lang="ja-JP" alt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</a:t>
                      </a:r>
                      <a:r>
                        <a:rPr kumimoji="1" lang="ja-JP" altLang="ja-JP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分離しきれず再利用できないもの</a:t>
                      </a:r>
                      <a:r>
                        <a:rPr kumimoji="1" lang="ja-JP" altLang="en-US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（石綿含有石膏ボードなど）</a:t>
                      </a:r>
                      <a:endParaRPr kumimoji="1" lang="ja-JP" altLang="en-US" sz="1600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8407330"/>
                  </a:ext>
                </a:extLst>
              </a:tr>
              <a:tr h="593299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ばいじん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</a:t>
                      </a:r>
                      <a:r>
                        <a:rPr kumimoji="1" lang="ja-JP" altLang="ja-JP" sz="16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燃やす</a:t>
                      </a:r>
                      <a:r>
                        <a:rPr kumimoji="1" lang="ja-JP" altLang="ja-JP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ことで出るすす</a:t>
                      </a:r>
                      <a:r>
                        <a:rPr kumimoji="1" lang="en-US" altLang="ja-JP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kumimoji="1" lang="ja-JP" alt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飛灰</a:t>
                      </a:r>
                      <a:r>
                        <a:rPr kumimoji="1" lang="en-US" altLang="ja-JP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kumimoji="1" lang="ja-JP" alt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02509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73342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750</TotalTime>
  <Words>424</Words>
  <Application>Microsoft Office PowerPoint</Application>
  <PresentationFormat>ワイド画面</PresentationFormat>
  <Paragraphs>86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ＭＳ Ｐゴシック</vt:lpstr>
      <vt:lpstr>ＭＳ ゴシック</vt:lpstr>
      <vt:lpstr>游ゴシック</vt:lpstr>
      <vt:lpstr>游ゴシック Light</vt:lpstr>
      <vt:lpstr>Arial</vt:lpstr>
      <vt:lpstr>Office テーマ</vt:lpstr>
      <vt:lpstr>PowerPoint プレゼンテーション</vt:lpstr>
      <vt:lpstr>受入れている産業廃棄物（８品目）の種類・概要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エコサイクル高知　事業イメージ</dc:title>
  <dc:creator>矢野</dc:creator>
  <cp:lastModifiedBy>user</cp:lastModifiedBy>
  <cp:revision>178</cp:revision>
  <cp:lastPrinted>2025-11-10T00:19:00Z</cp:lastPrinted>
  <dcterms:created xsi:type="dcterms:W3CDTF">2021-12-03T00:31:03Z</dcterms:created>
  <dcterms:modified xsi:type="dcterms:W3CDTF">2026-04-21T01:11:28Z</dcterms:modified>
</cp:coreProperties>
</file>